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6858000" cy="9144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2220" y="-9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79C3317F-7EE9-4F0C-875B-B93ED5F8AE8A}" type="datetimeFigureOut">
              <a:rPr lang="fr-FR" smtClean="0"/>
              <a:pPr/>
              <a:t>17/05/2022</a:t>
            </a:fld>
            <a:endParaRPr lang="fr-FR"/>
          </a:p>
        </p:txBody>
      </p:sp>
      <p:sp>
        <p:nvSpPr>
          <p:cNvPr id="4" name="Espace réservé du pied de page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999095EC-49CF-44A7-94FC-5A3C3B58893A}" type="slidenum">
              <a:rPr lang="fr-FR" smtClean="0"/>
              <a:pPr/>
              <a:t>‹N°›</a:t>
            </a:fld>
            <a:endParaRPr lang="fr-FR"/>
          </a:p>
        </p:txBody>
      </p:sp>
    </p:spTree>
    <p:extLst>
      <p:ext uri="{BB962C8B-B14F-4D97-AF65-F5344CB8AC3E}">
        <p14:creationId xmlns:p14="http://schemas.microsoft.com/office/powerpoint/2010/main" xmlns="" val="72968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0BB11C8F-D68A-4695-8CE3-5BE829AE5C18}" type="datetimeFigureOut">
              <a:rPr lang="fr-FR" smtClean="0"/>
              <a:pPr/>
              <a:t>17/05/2022</a:t>
            </a:fld>
            <a:endParaRPr lang="fr-FR"/>
          </a:p>
        </p:txBody>
      </p:sp>
      <p:sp>
        <p:nvSpPr>
          <p:cNvPr id="4" name="Espace réservé de l'image des diapositives 3"/>
          <p:cNvSpPr>
            <a:spLocks noGrp="1" noRot="1" noChangeAspect="1"/>
          </p:cNvSpPr>
          <p:nvPr>
            <p:ph type="sldImg" idx="2"/>
          </p:nvPr>
        </p:nvSpPr>
        <p:spPr>
          <a:xfrm>
            <a:off x="1982788" y="739775"/>
            <a:ext cx="2776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C9E512AA-0113-42B7-93EB-30BABF09EE4E}" type="slidenum">
              <a:rPr lang="fr-FR" smtClean="0"/>
              <a:pPr/>
              <a:t>‹N°›</a:t>
            </a:fld>
            <a:endParaRPr lang="fr-FR"/>
          </a:p>
        </p:txBody>
      </p:sp>
    </p:spTree>
    <p:extLst>
      <p:ext uri="{BB962C8B-B14F-4D97-AF65-F5344CB8AC3E}">
        <p14:creationId xmlns:p14="http://schemas.microsoft.com/office/powerpoint/2010/main" xmlns="" val="1082141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982788" y="739775"/>
            <a:ext cx="2776537" cy="37036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E512AA-0113-42B7-93EB-30BABF09EE4E}" type="slidenum">
              <a:rPr lang="fr-FR" smtClean="0"/>
              <a:pPr/>
              <a:t>1</a:t>
            </a:fld>
            <a:endParaRPr lang="fr-FR"/>
          </a:p>
        </p:txBody>
      </p:sp>
    </p:spTree>
    <p:extLst>
      <p:ext uri="{BB962C8B-B14F-4D97-AF65-F5344CB8AC3E}">
        <p14:creationId xmlns:p14="http://schemas.microsoft.com/office/powerpoint/2010/main" xmlns="" val="207511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138617"/>
            <a:ext cx="6542532" cy="177544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133600"/>
            <a:ext cx="5829300" cy="2373477"/>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028700" y="4741334"/>
            <a:ext cx="4800600" cy="1964267"/>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grpSp>
        <p:nvGrpSpPr>
          <p:cNvPr id="15" name="Group 14"/>
          <p:cNvGrpSpPr>
            <a:grpSpLocks noChangeAspect="1"/>
          </p:cNvGrpSpPr>
          <p:nvPr/>
        </p:nvGrpSpPr>
        <p:grpSpPr bwMode="hidden">
          <a:xfrm>
            <a:off x="158749" y="952255"/>
            <a:ext cx="6542532" cy="177544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1930402"/>
            <a:ext cx="1543050" cy="5983111"/>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342900" y="1930400"/>
            <a:ext cx="4514850" cy="5983112"/>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171450" y="304800"/>
            <a:ext cx="6521958" cy="6315456"/>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80" y="5604789"/>
            <a:ext cx="2157322" cy="95203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433720"/>
            <a:ext cx="4158386" cy="113351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7" y="5450084"/>
            <a:ext cx="4100985" cy="103236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432234"/>
            <a:ext cx="2481000" cy="86873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411408"/>
            <a:ext cx="6542532" cy="1773165"/>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284747"/>
            <a:ext cx="5829300" cy="2032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025525" y="1916599"/>
            <a:ext cx="4813301" cy="1253068"/>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9" name="Content Placeholder 8"/>
          <p:cNvSpPr>
            <a:spLocks noGrp="1"/>
          </p:cNvSpPr>
          <p:nvPr>
            <p:ph sz="quarter" idx="13"/>
          </p:nvPr>
        </p:nvSpPr>
        <p:spPr>
          <a:xfrm>
            <a:off x="507491"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3483864"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507492" y="3570819"/>
            <a:ext cx="2866644" cy="853016"/>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508001" y="4572002"/>
            <a:ext cx="2865041"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86150" y="3570817"/>
            <a:ext cx="2866644" cy="853016"/>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483769" y="4572002"/>
            <a:ext cx="2866644"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952256"/>
            <a:ext cx="6542532" cy="1773165"/>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4" name="Text Placeholder 3"/>
          <p:cNvSpPr>
            <a:spLocks noGrp="1"/>
          </p:cNvSpPr>
          <p:nvPr>
            <p:ph type="body" sz="half" idx="2"/>
          </p:nvPr>
        </p:nvSpPr>
        <p:spPr>
          <a:xfrm>
            <a:off x="685800" y="4775202"/>
            <a:ext cx="2514600" cy="2540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158749" y="952255"/>
            <a:ext cx="6542532" cy="177544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048000"/>
            <a:ext cx="2514600" cy="1670304"/>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3488972" y="2438400"/>
            <a:ext cx="2928057" cy="508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138617"/>
            <a:ext cx="6542532" cy="177544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51556"/>
            <a:ext cx="2859484" cy="3239912"/>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3651250" y="3714046"/>
            <a:ext cx="2863850" cy="3228623"/>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3" name="Picture Placeholder 2"/>
          <p:cNvSpPr>
            <a:spLocks noGrp="1"/>
          </p:cNvSpPr>
          <p:nvPr>
            <p:ph type="pic" idx="1"/>
          </p:nvPr>
        </p:nvSpPr>
        <p:spPr>
          <a:xfrm>
            <a:off x="628650" y="1828800"/>
            <a:ext cx="2674620" cy="390144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04800"/>
            <a:ext cx="6521958" cy="329184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239240"/>
            <a:ext cx="6542532" cy="1773165"/>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51104"/>
            <a:ext cx="6172200" cy="167030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3872755" y="8333554"/>
            <a:ext cx="2840018" cy="486833"/>
          </a:xfrm>
          <a:prstGeom prst="rect">
            <a:avLst/>
          </a:prstGeom>
        </p:spPr>
        <p:txBody>
          <a:bodyPr vert="horz" lIns="91440" tIns="45720" rIns="91440" bIns="45720" rtlCol="0" anchor="ctr"/>
          <a:lstStyle>
            <a:lvl1pPr algn="r">
              <a:defRPr sz="1000">
                <a:solidFill>
                  <a:schemeClr val="tx2"/>
                </a:solidFill>
              </a:defRPr>
            </a:lvl1pPr>
          </a:lstStyle>
          <a:p>
            <a:fld id="{AA309A6D-C09C-4548-B29A-6CF363A7E532}" type="datetimeFigureOut">
              <a:rPr lang="fr-FR" smtClean="0"/>
              <a:pPr/>
              <a:t>17/05/2022</a:t>
            </a:fld>
            <a:endParaRPr lang="fr-BE"/>
          </a:p>
        </p:txBody>
      </p:sp>
      <p:sp>
        <p:nvSpPr>
          <p:cNvPr id="5" name="Footer Placeholder 4"/>
          <p:cNvSpPr>
            <a:spLocks noGrp="1"/>
          </p:cNvSpPr>
          <p:nvPr>
            <p:ph type="ftr" sz="quarter" idx="3"/>
          </p:nvPr>
        </p:nvSpPr>
        <p:spPr>
          <a:xfrm>
            <a:off x="145230" y="8333554"/>
            <a:ext cx="2840018" cy="486833"/>
          </a:xfrm>
          <a:prstGeom prst="rect">
            <a:avLst/>
          </a:prstGeom>
        </p:spPr>
        <p:txBody>
          <a:bodyPr vert="horz" lIns="91440" tIns="45720" rIns="91440" bIns="45720" rtlCol="0" anchor="ctr"/>
          <a:lstStyle>
            <a:lvl1pPr algn="l">
              <a:defRPr sz="1000">
                <a:solidFill>
                  <a:schemeClr val="tx2"/>
                </a:solidFill>
              </a:defRPr>
            </a:lvl1pPr>
          </a:lstStyle>
          <a:p>
            <a:endParaRPr lang="fr-BE"/>
          </a:p>
        </p:txBody>
      </p:sp>
      <p:sp>
        <p:nvSpPr>
          <p:cNvPr id="6" name="Slide Number Placeholder 5"/>
          <p:cNvSpPr>
            <a:spLocks noGrp="1"/>
          </p:cNvSpPr>
          <p:nvPr>
            <p:ph type="sldNum" sz="quarter" idx="4"/>
          </p:nvPr>
        </p:nvSpPr>
        <p:spPr>
          <a:xfrm>
            <a:off x="2993317" y="8333553"/>
            <a:ext cx="871370" cy="486833"/>
          </a:xfrm>
          <a:prstGeom prst="rect">
            <a:avLst/>
          </a:prstGeom>
        </p:spPr>
        <p:txBody>
          <a:bodyPr vert="horz" lIns="91440" tIns="45720" rIns="91440" bIns="45720" rtlCol="0" anchor="ctr"/>
          <a:lstStyle>
            <a:lvl1pPr algn="ctr">
              <a:defRPr sz="1000">
                <a:solidFill>
                  <a:schemeClr val="tx2"/>
                </a:solidFill>
              </a:defRPr>
            </a:lvl1pPr>
          </a:lstStyle>
          <a:p>
            <a:fld id="{CF4668DC-857F-487D-BFFA-8C0CA5037977}" type="slidenum">
              <a:rPr lang="fr-BE" smtClean="0"/>
              <a:pPr/>
              <a:t>‹N°›</a:t>
            </a:fld>
            <a:endParaRPr lang="fr-BE"/>
          </a:p>
        </p:txBody>
      </p:sp>
      <p:sp>
        <p:nvSpPr>
          <p:cNvPr id="3" name="Text Placeholder 2"/>
          <p:cNvSpPr>
            <a:spLocks noGrp="1"/>
          </p:cNvSpPr>
          <p:nvPr>
            <p:ph type="body" idx="1"/>
          </p:nvPr>
        </p:nvSpPr>
        <p:spPr>
          <a:xfrm>
            <a:off x="654051" y="3567289"/>
            <a:ext cx="5556250" cy="460092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96752" y="395536"/>
            <a:ext cx="4536504" cy="784830"/>
          </a:xfrm>
          <a:prstGeom prst="rect">
            <a:avLst/>
          </a:prstGeom>
          <a:noFill/>
        </p:spPr>
        <p:txBody>
          <a:bodyPr wrap="square" rtlCol="0">
            <a:spAutoFit/>
          </a:bodyPr>
          <a:lstStyle/>
          <a:p>
            <a:pPr algn="ctr"/>
            <a:r>
              <a:rPr lang="fr-FR" sz="900" b="1" dirty="0"/>
              <a:t>République Algérienne Démocratique et Populaire</a:t>
            </a:r>
          </a:p>
          <a:p>
            <a:pPr algn="ctr"/>
            <a:r>
              <a:rPr lang="fr-FR" sz="900" b="1" dirty="0"/>
              <a:t>Ministère de l'Enseignement Supérieur et de la Recherche Scientifique</a:t>
            </a:r>
          </a:p>
          <a:p>
            <a:pPr algn="ctr"/>
            <a:r>
              <a:rPr lang="fr-FR" sz="900" b="1" dirty="0"/>
              <a:t>Université Mohamed </a:t>
            </a:r>
            <a:r>
              <a:rPr lang="fr-FR" sz="900" b="1" dirty="0" err="1"/>
              <a:t>Khider</a:t>
            </a:r>
            <a:r>
              <a:rPr lang="fr-FR" sz="900" b="1" dirty="0"/>
              <a:t> - Biskra</a:t>
            </a:r>
          </a:p>
          <a:p>
            <a:pPr algn="ctr"/>
            <a:r>
              <a:rPr lang="fr-FR" sz="900" b="1" dirty="0"/>
              <a:t>Faculté des Sciences et de la Technologie</a:t>
            </a:r>
          </a:p>
          <a:p>
            <a:pPr algn="ctr"/>
            <a:r>
              <a:rPr lang="fr-FR" sz="900" b="1" dirty="0"/>
              <a:t>Département de : Chimie Industrielle</a:t>
            </a:r>
          </a:p>
        </p:txBody>
      </p:sp>
      <p:sp>
        <p:nvSpPr>
          <p:cNvPr id="3" name="ZoneTexte 2"/>
          <p:cNvSpPr txBox="1"/>
          <p:nvPr/>
        </p:nvSpPr>
        <p:spPr>
          <a:xfrm>
            <a:off x="836712" y="1405389"/>
            <a:ext cx="5184576" cy="707886"/>
          </a:xfrm>
          <a:prstGeom prst="rect">
            <a:avLst/>
          </a:prstGeom>
          <a:noFill/>
        </p:spPr>
        <p:txBody>
          <a:bodyPr wrap="square" rtlCol="0">
            <a:spAutoFit/>
          </a:bodyPr>
          <a:lstStyle/>
          <a:p>
            <a:pPr algn="ctr"/>
            <a:r>
              <a:rPr lang="fr-FR" sz="2000" b="1" i="1" dirty="0">
                <a:solidFill>
                  <a:schemeClr val="bg1"/>
                </a:solidFill>
              </a:rPr>
              <a:t>FICHE D’IDENTITE DU MASTER EN </a:t>
            </a:r>
          </a:p>
          <a:p>
            <a:pPr algn="ctr"/>
            <a:r>
              <a:rPr lang="fr-FR" sz="2000" b="1" i="1" dirty="0">
                <a:solidFill>
                  <a:schemeClr val="bg1"/>
                </a:solidFill>
              </a:rPr>
              <a:t>GENIE </a:t>
            </a:r>
            <a:r>
              <a:rPr lang="fr-FR" sz="2000" b="1" i="1" dirty="0" smtClean="0">
                <a:solidFill>
                  <a:schemeClr val="bg1"/>
                </a:solidFill>
              </a:rPr>
              <a:t>CHIMIQUE</a:t>
            </a:r>
            <a:endParaRPr lang="fr-FR" sz="2000" b="1" i="1" dirty="0">
              <a:solidFill>
                <a:schemeClr val="bg1"/>
              </a:solidFill>
            </a:endParaRPr>
          </a:p>
        </p:txBody>
      </p:sp>
      <p:sp>
        <p:nvSpPr>
          <p:cNvPr id="11" name="ZoneTexte 10"/>
          <p:cNvSpPr txBox="1"/>
          <p:nvPr/>
        </p:nvSpPr>
        <p:spPr>
          <a:xfrm>
            <a:off x="404664" y="2339752"/>
            <a:ext cx="3176736" cy="1077218"/>
          </a:xfrm>
          <a:prstGeom prst="rect">
            <a:avLst/>
          </a:prstGeom>
          <a:noFill/>
        </p:spPr>
        <p:txBody>
          <a:bodyPr wrap="square" rtlCol="0">
            <a:spAutoFit/>
          </a:bodyPr>
          <a:lstStyle/>
          <a:p>
            <a:pPr lvl="0"/>
            <a:r>
              <a:rPr lang="fr-FR" sz="800" b="1" i="1" u="sng" dirty="0">
                <a:solidFill>
                  <a:srgbClr val="0070C0"/>
                </a:solidFill>
              </a:rPr>
              <a:t>DENOMINATION DE LA SPECIALITE</a:t>
            </a:r>
            <a:r>
              <a:rPr lang="fr-FR" sz="800" b="1" i="1" dirty="0">
                <a:solidFill>
                  <a:srgbClr val="0070C0"/>
                </a:solidFill>
              </a:rPr>
              <a:t> </a:t>
            </a:r>
            <a:endParaRPr lang="fr-FR" sz="800" i="1" dirty="0">
              <a:solidFill>
                <a:srgbClr val="0070C0"/>
              </a:solidFill>
            </a:endParaRPr>
          </a:p>
          <a:p>
            <a:r>
              <a:rPr lang="fr-FR" sz="800" b="1" dirty="0"/>
              <a:t>Domaine :</a:t>
            </a:r>
            <a:r>
              <a:rPr lang="fr-FR" sz="800" dirty="0"/>
              <a:t> Sciences  et Technologies</a:t>
            </a:r>
          </a:p>
          <a:p>
            <a:r>
              <a:rPr lang="fr-FR" sz="800" b="1" dirty="0"/>
              <a:t>Filière :</a:t>
            </a:r>
            <a:r>
              <a:rPr lang="fr-FR" sz="800" dirty="0"/>
              <a:t> Génie des procédés</a:t>
            </a:r>
          </a:p>
          <a:p>
            <a:r>
              <a:rPr lang="fr-FR" sz="800" b="1" dirty="0"/>
              <a:t>Spécialité :</a:t>
            </a:r>
            <a:r>
              <a:rPr lang="fr-FR" sz="800" dirty="0"/>
              <a:t> Génie </a:t>
            </a:r>
            <a:r>
              <a:rPr lang="fr-FR" sz="800" dirty="0" smtClean="0"/>
              <a:t>chimique</a:t>
            </a:r>
            <a:endParaRPr lang="fr-FR" sz="800" dirty="0"/>
          </a:p>
          <a:p>
            <a:r>
              <a:rPr lang="fr-FR" sz="800" b="1" i="1" u="sng" dirty="0">
                <a:solidFill>
                  <a:srgbClr val="0070C0"/>
                </a:solidFill>
              </a:rPr>
              <a:t>CYCLE DE FORMATION</a:t>
            </a:r>
            <a:endParaRPr lang="fr-FR" sz="800" i="1" dirty="0">
              <a:solidFill>
                <a:srgbClr val="0070C0"/>
              </a:solidFill>
            </a:endParaRPr>
          </a:p>
          <a:p>
            <a:r>
              <a:rPr lang="fr-FR" sz="800" dirty="0"/>
              <a:t>Master </a:t>
            </a:r>
          </a:p>
          <a:p>
            <a:r>
              <a:rPr lang="fr-FR" sz="800" b="1" i="1" u="sng" dirty="0">
                <a:solidFill>
                  <a:srgbClr val="0070C0"/>
                </a:solidFill>
              </a:rPr>
              <a:t>DUREE DE FORMATION</a:t>
            </a:r>
            <a:r>
              <a:rPr lang="fr-FR" sz="800" i="1" dirty="0">
                <a:solidFill>
                  <a:srgbClr val="0070C0"/>
                </a:solidFill>
              </a:rPr>
              <a:t> </a:t>
            </a:r>
          </a:p>
          <a:p>
            <a:r>
              <a:rPr lang="fr-FR" sz="800" dirty="0"/>
              <a:t>4 </a:t>
            </a:r>
            <a:r>
              <a:rPr lang="fr-FR" sz="800" dirty="0" smtClean="0"/>
              <a:t>semestres</a:t>
            </a:r>
            <a:endParaRPr lang="fr-FR" sz="800" dirty="0"/>
          </a:p>
        </p:txBody>
      </p:sp>
      <p:sp>
        <p:nvSpPr>
          <p:cNvPr id="12" name="ZoneTexte 11"/>
          <p:cNvSpPr txBox="1"/>
          <p:nvPr/>
        </p:nvSpPr>
        <p:spPr>
          <a:xfrm>
            <a:off x="260649" y="3392578"/>
            <a:ext cx="3168352" cy="1938992"/>
          </a:xfrm>
          <a:prstGeom prst="rect">
            <a:avLst/>
          </a:prstGeom>
          <a:noFill/>
        </p:spPr>
        <p:txBody>
          <a:bodyPr wrap="square" rtlCol="0">
            <a:spAutoFit/>
          </a:bodyPr>
          <a:lstStyle/>
          <a:p>
            <a:pPr lvl="0" algn="ctr"/>
            <a:r>
              <a:rPr lang="fr-FR" sz="800" b="1" u="sng" dirty="0">
                <a:solidFill>
                  <a:srgbClr val="0070C0"/>
                </a:solidFill>
              </a:rPr>
              <a:t>DESCRIPTION DE LA SPECIALITE</a:t>
            </a:r>
            <a:r>
              <a:rPr lang="fr-FR" sz="800" dirty="0">
                <a:solidFill>
                  <a:srgbClr val="0070C0"/>
                </a:solidFill>
              </a:rPr>
              <a:t> </a:t>
            </a:r>
            <a:endParaRPr lang="fr-FR" sz="800" dirty="0" smtClean="0">
              <a:solidFill>
                <a:srgbClr val="0070C0"/>
              </a:solidFill>
            </a:endParaRPr>
          </a:p>
          <a:p>
            <a:pPr lvl="0" algn="ctr"/>
            <a:endParaRPr lang="fr-FR" sz="800" dirty="0" smtClean="0">
              <a:solidFill>
                <a:srgbClr val="0070C0"/>
              </a:solidFill>
            </a:endParaRPr>
          </a:p>
          <a:p>
            <a:pPr algn="just"/>
            <a:r>
              <a:rPr lang="fr-FR" sz="800" dirty="0"/>
              <a:t>Le génie chimique, ou génie des procédés physico-chimiques, désigne l'application de la chimie physique à l'échelle industrielle. L’aspect fondamental du génie chimique concerne les méthodes générales et les principes de base permettant de décrire les transformations et d’analyser le fonctionnement des procédés à différents niveaux : processus physico-chimiques élémentaires mis en jeu, unités d’opérations (réacteurs, échangeurs, séparateurs, etc.) et grands systèmes résultant d’une association complexe de plusieurs unités d’opérations pour constituer un atelier ou une usine. Ces méthodes relèvent des sciences du génie chimique. Enfin un ensemble de règles et des procédures permettent de concevoir, dimensionner, construire et faire fonctionner les dispositifs dans lesquels seront conduites les opérations</a:t>
            </a:r>
          </a:p>
        </p:txBody>
      </p:sp>
      <p:sp>
        <p:nvSpPr>
          <p:cNvPr id="13" name="ZoneTexte 12"/>
          <p:cNvSpPr txBox="1"/>
          <p:nvPr/>
        </p:nvSpPr>
        <p:spPr>
          <a:xfrm>
            <a:off x="190277" y="5436096"/>
            <a:ext cx="3168352" cy="2554545"/>
          </a:xfrm>
          <a:prstGeom prst="rect">
            <a:avLst/>
          </a:prstGeom>
          <a:noFill/>
        </p:spPr>
        <p:txBody>
          <a:bodyPr wrap="square" rtlCol="0">
            <a:spAutoFit/>
          </a:bodyPr>
          <a:lstStyle/>
          <a:p>
            <a:pPr algn="ctr"/>
            <a:r>
              <a:rPr lang="fr-FR" sz="800" b="1" u="sng" dirty="0">
                <a:solidFill>
                  <a:srgbClr val="0070C0"/>
                </a:solidFill>
              </a:rPr>
              <a:t>OBJECTIF DE LA FORMATION </a:t>
            </a:r>
            <a:endParaRPr lang="fr-FR" sz="800" b="1" u="sng" dirty="0" smtClean="0">
              <a:solidFill>
                <a:srgbClr val="0070C0"/>
              </a:solidFill>
            </a:endParaRPr>
          </a:p>
          <a:p>
            <a:pPr algn="ctr"/>
            <a:endParaRPr lang="fr-FR" sz="800" b="1" u="sng" dirty="0" smtClean="0">
              <a:solidFill>
                <a:srgbClr val="0070C0"/>
              </a:solidFill>
            </a:endParaRPr>
          </a:p>
          <a:p>
            <a:pPr algn="just"/>
            <a:r>
              <a:rPr lang="fr-FR" sz="800" dirty="0"/>
              <a:t>Les objectifs de cette spécialité sont de conférer, par une formation par la recherche, aux étudiants issus de la première année de master, un ensemble de connaissances et de compétences dans le domaine de la chimie industrielle et plus particulièrement dans le domaine du génie chimique. L'enseignement proposé, offrira aux étudiants l'accès à une maîtrise scientifique et technique pluridisciplinaire, qui leurs permettra de devenir de véritables spécialistes capables d’appréhender le système complexe de ce domaine. Cette formation permet aux étudiants de posséder une double compétence, très équilibrée en Chimie et Génie des procédés. Les étudiants auront la capacité d'appréhender tous les problèmes de développement depuis l'acte chimique jusqu'à la production industrielle. Par excellence, cette formation en génie chimique permet de former des cadres de terrain qui conçoivent, dimensionnent et contrôlent les équipements pour réaliser des réactions et des séparations de produisent en incluant la maîtrise des risques et la sécurité des procédés. Ils sont entraînés au travail en équipe et aux projets pluridisciplinaires.</a:t>
            </a:r>
          </a:p>
        </p:txBody>
      </p:sp>
      <p:sp>
        <p:nvSpPr>
          <p:cNvPr id="14" name="ZoneTexte 13"/>
          <p:cNvSpPr txBox="1"/>
          <p:nvPr/>
        </p:nvSpPr>
        <p:spPr>
          <a:xfrm>
            <a:off x="3501009" y="3419872"/>
            <a:ext cx="3168352" cy="1692771"/>
          </a:xfrm>
          <a:prstGeom prst="rect">
            <a:avLst/>
          </a:prstGeom>
          <a:noFill/>
        </p:spPr>
        <p:txBody>
          <a:bodyPr wrap="square" rtlCol="0">
            <a:spAutoFit/>
          </a:bodyPr>
          <a:lstStyle/>
          <a:p>
            <a:pPr algn="ctr"/>
            <a:r>
              <a:rPr lang="fr-FR" sz="800" b="1" u="sng" dirty="0">
                <a:solidFill>
                  <a:srgbClr val="0070C0"/>
                </a:solidFill>
              </a:rPr>
              <a:t>TACHES ESSENTIELLES </a:t>
            </a:r>
          </a:p>
          <a:p>
            <a:pPr algn="ctr"/>
            <a:endParaRPr lang="fr-FR" sz="800" b="1" u="sng" dirty="0" smtClean="0">
              <a:solidFill>
                <a:srgbClr val="0070C0"/>
              </a:solidFill>
            </a:endParaRPr>
          </a:p>
          <a:p>
            <a:r>
              <a:rPr lang="fr-FR" sz="800" dirty="0"/>
              <a:t>Les diplômés de master en Génie chimique sont destinés à occuper des postes de :</a:t>
            </a:r>
          </a:p>
          <a:p>
            <a:pPr marL="171450" indent="-171450">
              <a:buFont typeface="Wingdings" pitchFamily="2" charset="2"/>
              <a:buChar char="§"/>
            </a:pPr>
            <a:r>
              <a:rPr lang="fr-FR" sz="800" dirty="0" smtClean="0"/>
              <a:t>Chargé(e</a:t>
            </a:r>
            <a:r>
              <a:rPr lang="fr-FR" sz="800" dirty="0"/>
              <a:t>) de Recherche et Développement</a:t>
            </a:r>
          </a:p>
          <a:p>
            <a:pPr marL="171450" indent="-171450">
              <a:buFont typeface="Wingdings" pitchFamily="2" charset="2"/>
              <a:buChar char="§"/>
            </a:pPr>
            <a:r>
              <a:rPr lang="fr-FR" sz="800" dirty="0" smtClean="0"/>
              <a:t>Responsable </a:t>
            </a:r>
            <a:r>
              <a:rPr lang="fr-FR" sz="800" dirty="0"/>
              <a:t>de production, d’élaboration, de traitement de surface</a:t>
            </a:r>
          </a:p>
          <a:p>
            <a:pPr marL="171450" indent="-171450">
              <a:buFont typeface="Wingdings" pitchFamily="2" charset="2"/>
              <a:buChar char="§"/>
            </a:pPr>
            <a:r>
              <a:rPr lang="fr-FR" sz="800" dirty="0" smtClean="0"/>
              <a:t>Responsable </a:t>
            </a:r>
            <a:r>
              <a:rPr lang="fr-FR" sz="800" dirty="0"/>
              <a:t>d’installations de caractérisation physicochimique</a:t>
            </a:r>
          </a:p>
          <a:p>
            <a:pPr marL="171450" indent="-171450">
              <a:buFont typeface="Wingdings" pitchFamily="2" charset="2"/>
              <a:buChar char="§"/>
            </a:pPr>
            <a:r>
              <a:rPr lang="fr-FR" sz="800" dirty="0" smtClean="0"/>
              <a:t>Conception</a:t>
            </a:r>
            <a:r>
              <a:rPr lang="fr-FR" sz="800" dirty="0"/>
              <a:t>, bureau d’études, société d’ingénierie</a:t>
            </a:r>
          </a:p>
          <a:p>
            <a:pPr marL="171450" indent="-171450">
              <a:buFont typeface="Wingdings" pitchFamily="2" charset="2"/>
              <a:buChar char="§"/>
            </a:pPr>
            <a:r>
              <a:rPr lang="fr-FR" sz="800" dirty="0" smtClean="0"/>
              <a:t>Consultant(e</a:t>
            </a:r>
            <a:r>
              <a:rPr lang="fr-FR" sz="800" dirty="0"/>
              <a:t>), formateur</a:t>
            </a:r>
          </a:p>
          <a:p>
            <a:pPr marL="171450" indent="-171450">
              <a:buFont typeface="Wingdings" pitchFamily="2" charset="2"/>
              <a:buChar char="§"/>
            </a:pPr>
            <a:r>
              <a:rPr lang="fr-FR" sz="800" dirty="0" smtClean="0"/>
              <a:t>Responsable </a:t>
            </a:r>
            <a:r>
              <a:rPr lang="fr-FR" sz="800" dirty="0"/>
              <a:t>de contrôle qualité, conduite de projets</a:t>
            </a:r>
          </a:p>
          <a:p>
            <a:pPr marL="171450" indent="-171450">
              <a:buFont typeface="Wingdings" pitchFamily="2" charset="2"/>
              <a:buChar char="§"/>
            </a:pPr>
            <a:r>
              <a:rPr lang="fr-FR" sz="800" dirty="0" smtClean="0"/>
              <a:t>Cadre </a:t>
            </a:r>
            <a:r>
              <a:rPr lang="fr-FR" sz="800" dirty="0"/>
              <a:t>technico-commercial, chargé(e) d’affaires</a:t>
            </a:r>
          </a:p>
          <a:p>
            <a:pPr marL="171450" indent="-171450">
              <a:buFont typeface="Wingdings" pitchFamily="2" charset="2"/>
              <a:buChar char="§"/>
            </a:pPr>
            <a:r>
              <a:rPr lang="fr-FR" sz="800" dirty="0" smtClean="0"/>
              <a:t>Enseignant-chercheur</a:t>
            </a:r>
            <a:endParaRPr lang="fr-FR" sz="800" dirty="0"/>
          </a:p>
        </p:txBody>
      </p:sp>
      <p:sp>
        <p:nvSpPr>
          <p:cNvPr id="15" name="ZoneTexte 14"/>
          <p:cNvSpPr txBox="1"/>
          <p:nvPr/>
        </p:nvSpPr>
        <p:spPr>
          <a:xfrm>
            <a:off x="3520083" y="5393698"/>
            <a:ext cx="3168352" cy="1692771"/>
          </a:xfrm>
          <a:prstGeom prst="rect">
            <a:avLst/>
          </a:prstGeom>
          <a:noFill/>
        </p:spPr>
        <p:txBody>
          <a:bodyPr wrap="square" rtlCol="0">
            <a:spAutoFit/>
          </a:bodyPr>
          <a:lstStyle/>
          <a:p>
            <a:pPr algn="ctr"/>
            <a:r>
              <a:rPr lang="fr-FR" sz="800" b="1" u="sng" dirty="0">
                <a:solidFill>
                  <a:srgbClr val="0070C0"/>
                </a:solidFill>
              </a:rPr>
              <a:t>LIEU DE TRAVAIL</a:t>
            </a:r>
            <a:r>
              <a:rPr lang="fr-FR" sz="800" u="sng" dirty="0">
                <a:solidFill>
                  <a:srgbClr val="0070C0"/>
                </a:solidFill>
              </a:rPr>
              <a:t> </a:t>
            </a:r>
            <a:endParaRPr lang="fr-FR" sz="800" u="sng" dirty="0" smtClean="0">
              <a:solidFill>
                <a:srgbClr val="0070C0"/>
              </a:solidFill>
            </a:endParaRPr>
          </a:p>
          <a:p>
            <a:pPr algn="ctr"/>
            <a:endParaRPr lang="fr-FR" sz="800" dirty="0">
              <a:solidFill>
                <a:srgbClr val="0070C0"/>
              </a:solidFill>
            </a:endParaRPr>
          </a:p>
          <a:p>
            <a:r>
              <a:rPr lang="fr-FR" sz="800" dirty="0"/>
              <a:t>Les méthodes du génie des procédés s’appliquent à toutes les industries transformant la matière. Le diplômé en Génie chimique s'intègre dans les secteurs suivants :</a:t>
            </a:r>
          </a:p>
          <a:p>
            <a:pPr marL="171450" indent="-171450">
              <a:buFont typeface="Wingdings" pitchFamily="2" charset="2"/>
              <a:buChar char="§"/>
            </a:pPr>
            <a:r>
              <a:rPr lang="fr-FR" sz="800" dirty="0" smtClean="0"/>
              <a:t>Laboratoire </a:t>
            </a:r>
            <a:r>
              <a:rPr lang="fr-FR" sz="800" dirty="0"/>
              <a:t>de contrôle qualité ;</a:t>
            </a:r>
          </a:p>
          <a:p>
            <a:pPr marL="171450" indent="-171450">
              <a:buFont typeface="Wingdings" pitchFamily="2" charset="2"/>
              <a:buChar char="§"/>
            </a:pPr>
            <a:r>
              <a:rPr lang="fr-FR" sz="800" dirty="0" smtClean="0"/>
              <a:t>Industries </a:t>
            </a:r>
            <a:r>
              <a:rPr lang="fr-FR" sz="800" dirty="0"/>
              <a:t>chimique et </a:t>
            </a:r>
            <a:r>
              <a:rPr lang="fr-FR" sz="800" dirty="0" err="1"/>
              <a:t>parachimique</a:t>
            </a:r>
            <a:r>
              <a:rPr lang="fr-FR" sz="800" dirty="0"/>
              <a:t> ;</a:t>
            </a:r>
          </a:p>
          <a:p>
            <a:pPr marL="171450" indent="-171450">
              <a:buFont typeface="Wingdings" pitchFamily="2" charset="2"/>
              <a:buChar char="§"/>
            </a:pPr>
            <a:r>
              <a:rPr lang="fr-FR" sz="800" dirty="0" smtClean="0"/>
              <a:t>Industrie </a:t>
            </a:r>
            <a:r>
              <a:rPr lang="fr-FR" sz="800" dirty="0"/>
              <a:t>pharmaceutique ;</a:t>
            </a:r>
          </a:p>
          <a:p>
            <a:pPr marL="171450" indent="-171450">
              <a:buFont typeface="Wingdings" pitchFamily="2" charset="2"/>
              <a:buChar char="§"/>
            </a:pPr>
            <a:r>
              <a:rPr lang="fr-FR" sz="800" dirty="0" smtClean="0"/>
              <a:t>Industries </a:t>
            </a:r>
            <a:r>
              <a:rPr lang="fr-FR" sz="800" dirty="0"/>
              <a:t>pétrolière et pétrochimique ;</a:t>
            </a:r>
          </a:p>
          <a:p>
            <a:pPr marL="171450" indent="-171450">
              <a:buFont typeface="Wingdings" pitchFamily="2" charset="2"/>
              <a:buChar char="§"/>
            </a:pPr>
            <a:r>
              <a:rPr lang="fr-FR" sz="800" dirty="0" smtClean="0"/>
              <a:t>Ingénierie </a:t>
            </a:r>
            <a:r>
              <a:rPr lang="fr-FR" sz="800" dirty="0"/>
              <a:t>et industries d'équipement ;</a:t>
            </a:r>
          </a:p>
          <a:p>
            <a:pPr marL="171450" indent="-171450">
              <a:buFont typeface="Wingdings" pitchFamily="2" charset="2"/>
              <a:buChar char="§"/>
            </a:pPr>
            <a:r>
              <a:rPr lang="fr-FR" sz="800" dirty="0" smtClean="0"/>
              <a:t>Industrie </a:t>
            </a:r>
            <a:r>
              <a:rPr lang="fr-FR" sz="800" dirty="0"/>
              <a:t>agroalimentaire et bioindustries ;</a:t>
            </a:r>
          </a:p>
          <a:p>
            <a:pPr marL="171450" indent="-171450">
              <a:buFont typeface="Wingdings" pitchFamily="2" charset="2"/>
              <a:buChar char="§"/>
            </a:pPr>
            <a:r>
              <a:rPr lang="fr-FR" sz="800" dirty="0" smtClean="0"/>
              <a:t>Industries </a:t>
            </a:r>
            <a:r>
              <a:rPr lang="fr-FR" sz="800" dirty="0"/>
              <a:t>diverses : métallurgie, textile, caoutchouc, verre, papier, </a:t>
            </a:r>
            <a:r>
              <a:rPr lang="fr-FR" sz="800" dirty="0" err="1"/>
              <a:t>etc</a:t>
            </a:r>
            <a:endParaRPr lang="fr-FR" sz="800" dirty="0"/>
          </a:p>
        </p:txBody>
      </p:sp>
      <p:sp>
        <p:nvSpPr>
          <p:cNvPr id="16" name="ZoneTexte 15"/>
          <p:cNvSpPr txBox="1"/>
          <p:nvPr/>
        </p:nvSpPr>
        <p:spPr>
          <a:xfrm>
            <a:off x="3889750" y="8697944"/>
            <a:ext cx="2707602" cy="307777"/>
          </a:xfrm>
          <a:prstGeom prst="rect">
            <a:avLst/>
          </a:prstGeom>
          <a:noFill/>
        </p:spPr>
        <p:txBody>
          <a:bodyPr wrap="square" rtlCol="0">
            <a:spAutoFit/>
          </a:bodyPr>
          <a:lstStyle/>
          <a:p>
            <a:pPr algn="ctr"/>
            <a:r>
              <a:rPr lang="fr-FR" sz="700" b="1" i="1" dirty="0">
                <a:solidFill>
                  <a:srgbClr val="0070C0"/>
                </a:solidFill>
              </a:rPr>
              <a:t>Réalisé par :  Dr. NOUIOUA Asma</a:t>
            </a:r>
          </a:p>
          <a:p>
            <a:pPr algn="ctr"/>
            <a:r>
              <a:rPr lang="fr-FR" sz="700" b="1" i="1" dirty="0">
                <a:solidFill>
                  <a:srgbClr val="0070C0"/>
                </a:solidFill>
              </a:rPr>
              <a:t>Chef de filière de Génie des </a:t>
            </a:r>
            <a:r>
              <a:rPr lang="fr-FR" sz="700" b="1" i="1" dirty="0" smtClean="0">
                <a:solidFill>
                  <a:srgbClr val="0070C0"/>
                </a:solidFill>
              </a:rPr>
              <a:t>procédés</a:t>
            </a:r>
            <a:endParaRPr lang="fr-FR" sz="700" b="1" i="1" dirty="0">
              <a:solidFill>
                <a:srgbClr val="0070C0"/>
              </a:solidFill>
            </a:endParaRPr>
          </a:p>
        </p:txBody>
      </p:sp>
      <p:pic>
        <p:nvPicPr>
          <p:cNvPr id="17" name="Image 16"/>
          <p:cNvPicPr/>
          <p:nvPr/>
        </p:nvPicPr>
        <p:blipFill>
          <a:blip r:embed="rId3" cstate="print">
            <a:extLst>
              <a:ext uri="{28A0092B-C50C-407E-A947-70E740481C1C}">
                <a14:useLocalDpi xmlns:a14="http://schemas.microsoft.com/office/drawing/2010/main" xmlns="" val="0"/>
              </a:ext>
            </a:extLst>
          </a:blip>
          <a:stretch>
            <a:fillRect/>
          </a:stretch>
        </p:blipFill>
        <p:spPr>
          <a:xfrm>
            <a:off x="582492" y="425382"/>
            <a:ext cx="614260" cy="754985"/>
          </a:xfrm>
          <a:prstGeom prst="rect">
            <a:avLst/>
          </a:prstGeom>
        </p:spPr>
      </p:pic>
      <p:pic>
        <p:nvPicPr>
          <p:cNvPr id="19" name="Image 18"/>
          <p:cNvPicPr/>
          <p:nvPr/>
        </p:nvPicPr>
        <p:blipFill>
          <a:blip r:embed="rId3" cstate="print">
            <a:extLst>
              <a:ext uri="{28A0092B-C50C-407E-A947-70E740481C1C}">
                <a14:useLocalDpi xmlns:a14="http://schemas.microsoft.com/office/drawing/2010/main" xmlns="" val="0"/>
              </a:ext>
            </a:extLst>
          </a:blip>
          <a:stretch>
            <a:fillRect/>
          </a:stretch>
        </p:blipFill>
        <p:spPr>
          <a:xfrm>
            <a:off x="5695061" y="432641"/>
            <a:ext cx="614260" cy="747727"/>
          </a:xfrm>
          <a:prstGeom prst="rect">
            <a:avLst/>
          </a:prstGeom>
        </p:spPr>
      </p:pic>
      <p:sp>
        <p:nvSpPr>
          <p:cNvPr id="20" name="AutoShape 6" descr="Compositions De Lécologie De La Pollution Vecteurs libres de droits et plus  d'images vectorielles de Pollution de l'eau - iStock"/>
          <p:cNvSpPr>
            <a:spLocks noChangeAspect="1" noChangeArrowheads="1"/>
          </p:cNvSpPr>
          <p:nvPr/>
        </p:nvSpPr>
        <p:spPr bwMode="auto">
          <a:xfrm>
            <a:off x="155575" y="-144462"/>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AutoShape 8" descr="Compositions De Lécologie De La Pollution Vecteurs libres de droits et plus  d'images vectorielles de Pollution de l'eau - iStock"/>
          <p:cNvSpPr>
            <a:spLocks noChangeAspect="1" noChangeArrowheads="1"/>
          </p:cNvSpPr>
          <p:nvPr/>
        </p:nvSpPr>
        <p:spPr bwMode="auto">
          <a:xfrm>
            <a:off x="307975" y="7938"/>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 name="AutoShape 2" descr="Le Génie des Procédés : qu'est-ce que c'est? | Blo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7" descr="Génie chimique — Wikipédia"/>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2" name="Picture 8"/>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04664" y="7990641"/>
            <a:ext cx="1299938" cy="86333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916831" y="7991153"/>
            <a:ext cx="1296145" cy="8628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rotWithShape="1">
          <a:blip r:embed="rId6" cstate="print">
            <a:extLst>
              <a:ext uri="{28A0092B-C50C-407E-A947-70E740481C1C}">
                <a14:useLocalDpi xmlns:a14="http://schemas.microsoft.com/office/drawing/2010/main" xmlns="" val="0"/>
              </a:ext>
            </a:extLst>
          </a:blip>
          <a:srcRect l="3025" t="7732" r="2612" b="3915"/>
          <a:stretch/>
        </p:blipFill>
        <p:spPr bwMode="auto">
          <a:xfrm>
            <a:off x="3962399" y="7164289"/>
            <a:ext cx="2283721" cy="1376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20948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123</TotalTime>
  <Words>296</Words>
  <Application>Microsoft Office PowerPoint</Application>
  <PresentationFormat>Affichage à l'écran (4:3)</PresentationFormat>
  <Paragraphs>45</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Vagues</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ASSOU96</cp:lastModifiedBy>
  <cp:revision>15</cp:revision>
  <cp:lastPrinted>2022-03-20T09:07:48Z</cp:lastPrinted>
  <dcterms:created xsi:type="dcterms:W3CDTF">2022-03-19T16:53:03Z</dcterms:created>
  <dcterms:modified xsi:type="dcterms:W3CDTF">2022-05-17T08:29:26Z</dcterms:modified>
</cp:coreProperties>
</file>